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orbes.com/sites/abehal/2016/06/22/navigating-indias-tricky-ecommerce-subscription-waters/#59dfa0e36256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4ad4c35f1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4ad4c35f1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-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 could calculate all of them with </a:t>
            </a:r>
            <a:r>
              <a:rPr b="1"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Gradient Descent</a:t>
            </a: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for minimizing total RSME.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Lato"/>
              <a:buChar char="-"/>
            </a:pPr>
            <a:r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It’s time to find User bias, Product bias and Embedded Vectors of users and products.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4ad4c35f1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4ad4c35f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4ad662e64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4ad662e64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4ad4c35f1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4ad4c35f1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44ad4c35f1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44ad4c35f1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4ad4c35f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4ad4c35f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the online grocery market expecting to grow at 55% CAGR over the next 4 years, we can only imagine these numbers will increase.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4ad662e64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4ad662e64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India - subscription services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https://www.forbes.com/sites/abehal/2016/06/22/navigating-indias-tricky-ecommerce-subscription-waters/#59dfa0e36256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4ad4c35f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4ad4c35f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India - deliveries BEFORE r</a:t>
            </a:r>
            <a:r>
              <a:rPr lang="en"/>
              <a:t>ush hour (5-7am)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4ad4c35f1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4ad4c35f1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Whether its inventory or headcount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4ad4c35f1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4ad4c35f1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4ad4c35f1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4ad4c35f1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&gt; 1 year may skew consumer behavior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4ad4c35f1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4ad4c35f1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4ad4c35f1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4ad4c35f1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8.png"/><Relationship Id="rId6" Type="http://schemas.openxmlformats.org/officeDocument/2006/relationships/image" Target="../media/image13.png"/><Relationship Id="rId7" Type="http://schemas.openxmlformats.org/officeDocument/2006/relationships/image" Target="../media/image10.png"/><Relationship Id="rId8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economictimes.indiatimes.com/opinion/interviews/predictability-a-challenge-in-subscription-model-hari-menon-ceo-bigbasket/articleshow/60214720.cms" TargetMode="External"/><Relationship Id="rId4" Type="http://schemas.openxmlformats.org/officeDocument/2006/relationships/hyperlink" Target="https://www.exchange4media.com/marketing-news/the-biggest-challenge-is-to-get-the-supply-chain-rightmarketing-headbigbasket-89507.html" TargetMode="External"/><Relationship Id="rId11" Type="http://schemas.openxmlformats.org/officeDocument/2006/relationships/hyperlink" Target="https://www.vccircle.com/bigbasket-buys-raincan-to-boost-micro-delivery-business" TargetMode="External"/><Relationship Id="rId10" Type="http://schemas.openxmlformats.org/officeDocument/2006/relationships/hyperlink" Target="https://towardsdatascience.com/collaborative-filtering-and-embeddings-part-1-63b00b9739ce" TargetMode="External"/><Relationship Id="rId9" Type="http://schemas.openxmlformats.org/officeDocument/2006/relationships/hyperlink" Target="https://www.thenewsminute.com/article/3-acquisitions-bigbasket-now-offer-micro-delivery-vending-kiosks-and-more-90286" TargetMode="External"/><Relationship Id="rId5" Type="http://schemas.openxmlformats.org/officeDocument/2006/relationships/hyperlink" Target="https://economictimes.indiatimes.com/small-biz/startups/amazon-in-talks-to-buy-indian-online-grocer-bigbasket/articleshow/59130524.cms" TargetMode="External"/><Relationship Id="rId6" Type="http://schemas.openxmlformats.org/officeDocument/2006/relationships/hyperlink" Target="https://economictimes.indiatimes.com/small-biz/startups/grocery-startups-subscription-based-services-may-prove-cost-efficient/articleshow/60214386.cms" TargetMode="External"/><Relationship Id="rId7" Type="http://schemas.openxmlformats.org/officeDocument/2006/relationships/hyperlink" Target="https://www.youtube.com/watch?v=RYTbIrjrJyM&amp;t=0m30s" TargetMode="External"/><Relationship Id="rId8" Type="http://schemas.openxmlformats.org/officeDocument/2006/relationships/hyperlink" Target="http://www.kwik24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youtube.com/watch?v=RYTbIrjrJyM" TargetMode="External"/><Relationship Id="rId4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Helping Bigbasket Customers Through Smarter Product Recommendations</a:t>
            </a:r>
            <a:endParaRPr sz="30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14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ANLT-276: Emphasis Case Studies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 Taheri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Brandon Reynolds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Joe Jung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976" y="3145363"/>
            <a:ext cx="2711575" cy="121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729450" y="770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Recommendation System Model </a:t>
            </a:r>
            <a:endParaRPr>
              <a:highlight>
                <a:srgbClr val="FFFFFF"/>
              </a:highlight>
            </a:endParaRPr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729450" y="1240675"/>
            <a:ext cx="7688700" cy="29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Now we would have: </a:t>
            </a:r>
            <a:r>
              <a:rPr b="1" i="1" lang="en" sz="16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Predicted rating = Embedding vector dot product (user, product) + user bias + product bias</a:t>
            </a:r>
            <a:r>
              <a:rPr lang="en" sz="16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16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Georgia"/>
              <a:buChar char="-"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Embeddings is capturing different characteristics of the entity it is representing</a:t>
            </a:r>
            <a:endParaRPr sz="16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/>
              <a:t>We</a:t>
            </a:r>
            <a:r>
              <a:rPr lang="en" sz="1400">
                <a:solidFill>
                  <a:srgbClr val="000000"/>
                </a:solidFill>
              </a:rPr>
              <a:t> could offer products with the highest predicted ratings to individual clients.</a:t>
            </a:r>
            <a:endParaRPr sz="14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i="1" sz="16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53" name="Google Shape;153;p22"/>
          <p:cNvPicPr preferRelativeResize="0"/>
          <p:nvPr/>
        </p:nvPicPr>
        <p:blipFill rotWithShape="1">
          <a:blip r:embed="rId3">
            <a:alphaModFix/>
          </a:blip>
          <a:srcRect b="41273" l="1536" r="7014" t="19533"/>
          <a:stretch/>
        </p:blipFill>
        <p:spPr>
          <a:xfrm>
            <a:off x="17500" y="2724100"/>
            <a:ext cx="9143996" cy="233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Results from Model</a:t>
            </a:r>
            <a:endParaRPr/>
          </a:p>
        </p:txBody>
      </p:sp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729450" y="19264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 proposed model for recommendations will appear to the user as a list of items that other customers have bought.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These products will be products that other people have bought in combination with the item being looked at.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125" y="3313925"/>
            <a:ext cx="4808425" cy="147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6925" y="3106800"/>
            <a:ext cx="2799975" cy="10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725" y="3873350"/>
            <a:ext cx="1277900" cy="127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3300" y="3752950"/>
            <a:ext cx="1707700" cy="170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23975" y="3676751"/>
            <a:ext cx="1707700" cy="170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46362" y="2165050"/>
            <a:ext cx="3013075" cy="150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91900" y="1987375"/>
            <a:ext cx="1850400" cy="18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 txBox="1"/>
          <p:nvPr>
            <p:ph type="title"/>
          </p:nvPr>
        </p:nvSpPr>
        <p:spPr>
          <a:xfrm>
            <a:off x="1263200" y="1318775"/>
            <a:ext cx="1850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Revenue</a:t>
            </a:r>
            <a:endParaRPr sz="2400"/>
          </a:p>
        </p:txBody>
      </p:sp>
      <p:sp>
        <p:nvSpPr>
          <p:cNvPr id="172" name="Google Shape;172;p24"/>
          <p:cNvSpPr txBox="1"/>
          <p:nvPr>
            <p:ph type="title"/>
          </p:nvPr>
        </p:nvSpPr>
        <p:spPr>
          <a:xfrm>
            <a:off x="6651525" y="1293963"/>
            <a:ext cx="1850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Costs</a:t>
            </a:r>
            <a:endParaRPr sz="2400"/>
          </a:p>
        </p:txBody>
      </p:sp>
      <p:sp>
        <p:nvSpPr>
          <p:cNvPr id="173" name="Google Shape;173;p24"/>
          <p:cNvSpPr txBox="1"/>
          <p:nvPr>
            <p:ph type="title"/>
          </p:nvPr>
        </p:nvSpPr>
        <p:spPr>
          <a:xfrm>
            <a:off x="2029925" y="419550"/>
            <a:ext cx="5197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Improved Bigbasket Model</a:t>
            </a:r>
            <a:endParaRPr/>
          </a:p>
        </p:txBody>
      </p:sp>
      <p:sp>
        <p:nvSpPr>
          <p:cNvPr id="174" name="Google Shape;174;p24"/>
          <p:cNvSpPr txBox="1"/>
          <p:nvPr/>
        </p:nvSpPr>
        <p:spPr>
          <a:xfrm>
            <a:off x="779025" y="1008900"/>
            <a:ext cx="945000" cy="35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5" name="Google Shape;175;p24"/>
          <p:cNvCxnSpPr/>
          <p:nvPr/>
        </p:nvCxnSpPr>
        <p:spPr>
          <a:xfrm flipH="1" rot="10800000">
            <a:off x="1877600" y="957750"/>
            <a:ext cx="5197500" cy="252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4"/>
          <p:cNvCxnSpPr/>
          <p:nvPr/>
        </p:nvCxnSpPr>
        <p:spPr>
          <a:xfrm flipH="1">
            <a:off x="1885438" y="958950"/>
            <a:ext cx="6000" cy="4572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24"/>
          <p:cNvCxnSpPr/>
          <p:nvPr/>
        </p:nvCxnSpPr>
        <p:spPr>
          <a:xfrm flipH="1">
            <a:off x="7049888" y="958950"/>
            <a:ext cx="6000" cy="4572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24"/>
          <p:cNvCxnSpPr/>
          <p:nvPr/>
        </p:nvCxnSpPr>
        <p:spPr>
          <a:xfrm flipH="1">
            <a:off x="779025" y="3547425"/>
            <a:ext cx="464400" cy="4059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24"/>
          <p:cNvCxnSpPr/>
          <p:nvPr/>
        </p:nvCxnSpPr>
        <p:spPr>
          <a:xfrm>
            <a:off x="8146300" y="3754000"/>
            <a:ext cx="435900" cy="3966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0" name="Google Shape;180;p24"/>
          <p:cNvCxnSpPr/>
          <p:nvPr/>
        </p:nvCxnSpPr>
        <p:spPr>
          <a:xfrm flipH="1">
            <a:off x="7057050" y="1801550"/>
            <a:ext cx="600" cy="2811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4"/>
          <p:cNvCxnSpPr/>
          <p:nvPr/>
        </p:nvCxnSpPr>
        <p:spPr>
          <a:xfrm flipH="1">
            <a:off x="1875450" y="1801550"/>
            <a:ext cx="600" cy="2811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2" name="Google Shape;182;p24"/>
          <p:cNvSpPr/>
          <p:nvPr/>
        </p:nvSpPr>
        <p:spPr>
          <a:xfrm>
            <a:off x="1072750" y="1332975"/>
            <a:ext cx="190500" cy="457200"/>
          </a:xfrm>
          <a:prstGeom prst="upArrow">
            <a:avLst>
              <a:gd fmla="val 50000" name="adj1"/>
              <a:gd fmla="val 7373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4"/>
          <p:cNvSpPr/>
          <p:nvPr/>
        </p:nvSpPr>
        <p:spPr>
          <a:xfrm rot="10800000">
            <a:off x="6482950" y="1332975"/>
            <a:ext cx="190500" cy="457200"/>
          </a:xfrm>
          <a:prstGeom prst="upArrow">
            <a:avLst>
              <a:gd fmla="val 50000" name="adj1"/>
              <a:gd fmla="val 7373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4" name="Google Shape;184;p24"/>
          <p:cNvCxnSpPr/>
          <p:nvPr/>
        </p:nvCxnSpPr>
        <p:spPr>
          <a:xfrm>
            <a:off x="2507500" y="3525400"/>
            <a:ext cx="435900" cy="3966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5" name="Google Shape;185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742300" y="4058100"/>
            <a:ext cx="945000" cy="945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6" name="Google Shape;186;p24"/>
          <p:cNvCxnSpPr/>
          <p:nvPr/>
        </p:nvCxnSpPr>
        <p:spPr>
          <a:xfrm flipH="1">
            <a:off x="5490200" y="3749350"/>
            <a:ext cx="464400" cy="405900"/>
          </a:xfrm>
          <a:prstGeom prst="straightConnector1">
            <a:avLst/>
          </a:prstGeom>
          <a:noFill/>
          <a:ln cap="flat" cmpd="sng" w="38100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5675" y="1693886"/>
            <a:ext cx="1898600" cy="337428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Future for Bigbasket</a:t>
            </a:r>
            <a:endParaRPr/>
          </a:p>
        </p:txBody>
      </p:sp>
      <p:sp>
        <p:nvSpPr>
          <p:cNvPr id="193" name="Google Shape;193;p25"/>
          <p:cNvSpPr txBox="1"/>
          <p:nvPr>
            <p:ph idx="1" type="body"/>
          </p:nvPr>
        </p:nvSpPr>
        <p:spPr>
          <a:xfrm>
            <a:off x="643150" y="1853850"/>
            <a:ext cx="6502500" cy="28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Bigbasket has recently taken an important step towards improving the shopping experience of their customers through the acquisition of RainCan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 subscription-based e-grocery startup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Hopes to improve micro-delivery services of essential household items.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Also recently acquired a stake in a business called Kwik24, which sets up smart vending machines for fresh produce.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Currently in talks to merge with their main competitor in order to better compete with Amazon and other popular retailers.</a:t>
            </a:r>
            <a:endParaRPr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99" name="Google Shape;199;p26"/>
          <p:cNvSpPr txBox="1"/>
          <p:nvPr>
            <p:ph idx="1" type="body"/>
          </p:nvPr>
        </p:nvSpPr>
        <p:spPr>
          <a:xfrm>
            <a:off x="729450" y="1853850"/>
            <a:ext cx="7688700" cy="31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chemeClr val="hlink"/>
                </a:solidFill>
                <a:hlinkClick r:id="rId3"/>
              </a:rPr>
              <a:t>https://economictimes.indiatimes.com/opinion/interviews/predictability-a-challenge-in-subscription-model-hari-menon-ceo-bigbasket/articleshow/60214720.cms</a:t>
            </a:r>
            <a:endParaRPr sz="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chemeClr val="hlink"/>
                </a:solidFill>
                <a:hlinkClick r:id="rId4"/>
              </a:rPr>
              <a:t>https://www.exchange4media.com/marketing-news/the-biggest-challenge-is-to-get-the-supply-chain-rightmarketing-headbigbasket-89507.html</a:t>
            </a:r>
            <a:endParaRPr sz="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chemeClr val="hlink"/>
                </a:solidFill>
                <a:hlinkClick r:id="rId5"/>
              </a:rPr>
              <a:t>https://economictimes.indiatimes.com/small-biz/startups/amazon-in-talks-to-buy-indian-online-grocer-bigbasket/articleshow/59130524.cms</a:t>
            </a:r>
            <a:endParaRPr sz="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chemeClr val="hlink"/>
                </a:solidFill>
                <a:hlinkClick r:id="rId6"/>
              </a:rPr>
              <a:t>https://economictimes.indiatimes.com/small-biz/startups/grocery-startups-subscription-based-services-may-prove-cost-efficient/articleshow/60214386.cms</a:t>
            </a:r>
            <a:endParaRPr sz="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chemeClr val="hlink"/>
                </a:solidFill>
                <a:hlinkClick r:id="rId7"/>
              </a:rPr>
              <a:t>https://www.youtube.com/watch?v=RYTbIrjrJyM&amp;t=0m30s</a:t>
            </a:r>
            <a:r>
              <a:rPr lang="en" sz="700"/>
              <a:t> </a:t>
            </a:r>
            <a:endParaRPr sz="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chemeClr val="hlink"/>
                </a:solidFill>
                <a:hlinkClick r:id="rId8"/>
              </a:rPr>
              <a:t>http://www.kwik24.com/</a:t>
            </a:r>
            <a:endParaRPr sz="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chemeClr val="hlink"/>
                </a:solidFill>
                <a:hlinkClick r:id="rId9"/>
              </a:rPr>
              <a:t>https://www.thenewsminute.com/article/3-acquisitions-bigbasket-now-offer-micro-delivery-vending-kiosks-and-more-90286</a:t>
            </a:r>
            <a:endParaRPr sz="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chemeClr val="hlink"/>
                </a:solidFill>
                <a:hlinkClick r:id="rId10"/>
              </a:rPr>
              <a:t>https://towardsdatascience.com/collaborative-filtering-and-embeddings-part-1-63b00b9739ce</a:t>
            </a:r>
            <a:endParaRPr sz="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700" u="sng">
                <a:solidFill>
                  <a:schemeClr val="hlink"/>
                </a:solidFill>
                <a:hlinkClick r:id="rId11"/>
              </a:rPr>
              <a:t>https://www.vccircle.com/bigbasket-buys-raincan-to-boost-micro-delivery-business</a:t>
            </a:r>
            <a:endParaRPr sz="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Quick Message From CEO Hari Menon</a:t>
            </a:r>
            <a:endParaRPr/>
          </a:p>
        </p:txBody>
      </p:sp>
      <p:pic>
        <p:nvPicPr>
          <p:cNvPr descr="Hari Menon, CEO at Big Basket, speaks on how Ezetap helped one of India's biggest e-commerce retailers disrupt the way they manage payments." id="94" name="Google Shape;94;p14" title="Ezetap - Big Basket Story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9250" y="1917700"/>
            <a:ext cx="5037450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5048500" y="1936175"/>
            <a:ext cx="3555600" cy="29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5886700" y="1936175"/>
            <a:ext cx="3555600" cy="10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Launched in December 2011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India’s largest online food and grocery store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7" name="Google Shape;97;p14"/>
          <p:cNvSpPr txBox="1"/>
          <p:nvPr>
            <p:ph idx="1" type="body"/>
          </p:nvPr>
        </p:nvSpPr>
        <p:spPr>
          <a:xfrm>
            <a:off x="5886700" y="2698175"/>
            <a:ext cx="2814000" cy="10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Operating in 25 cities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Over 18,000 products and     1,000 brands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5886700" y="3460175"/>
            <a:ext cx="2702700" cy="10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Average of 35,0000 of orders per day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Average </a:t>
            </a:r>
            <a:r>
              <a:rPr lang="en" sz="1400"/>
              <a:t>1 million +</a:t>
            </a:r>
            <a:r>
              <a:rPr lang="en" sz="1400"/>
              <a:t> orders per month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Big Problem for Bigbasket</a:t>
            </a:r>
            <a:endParaRPr/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729450" y="2078875"/>
            <a:ext cx="4992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Range appears to be taken care of, but </a:t>
            </a:r>
            <a:r>
              <a:rPr lang="en" sz="1400"/>
              <a:t>convenience could be an area for improvement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Customer’s checking out multiple times due to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Forgetfulness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Customers have to start a new order or even order elsewhere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Unorganized list of products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30% of customers order on mobile device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Finding products taking ~20-30 minutes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314" y="0"/>
            <a:ext cx="237585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Implications of The Problem</a:t>
            </a:r>
            <a:endParaRPr/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729450" y="2078875"/>
            <a:ext cx="7688700" cy="28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Increased supply chain costs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Each order delivers separately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Multiple orders to same address cause</a:t>
            </a:r>
            <a:r>
              <a:rPr b="1" lang="en" sz="1400"/>
              <a:t> redundancy</a:t>
            </a:r>
            <a:r>
              <a:rPr lang="en" sz="1400"/>
              <a:t> in packaging, delivery time, etc..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Inefficient planning of headcount and resources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Decreased basket size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Preventable revenue loss due to </a:t>
            </a:r>
            <a:r>
              <a:rPr b="1" lang="en" sz="1400"/>
              <a:t>forgetfulness</a:t>
            </a:r>
            <a:r>
              <a:rPr lang="en" sz="1400"/>
              <a:t> and</a:t>
            </a:r>
            <a:r>
              <a:rPr b="1" lang="en" sz="1400"/>
              <a:t> untidy </a:t>
            </a:r>
            <a:r>
              <a:rPr lang="en" sz="1400"/>
              <a:t>shopping platform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Potential overstocking leads to revenue loss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Perishable items can go bad in the warehouse if not purchased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Inconsistent</a:t>
            </a:r>
            <a:r>
              <a:rPr lang="en" sz="1400"/>
              <a:t> ordering makes inventory hard to predict or prepare for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729450" y="2002675"/>
            <a:ext cx="6860100" cy="19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We propose that a smarter recommendation system would help Bigbasket in the following ways: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Customers will forget to order products less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Customers might make more purchases based on recommendations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Supply chain costs will decrease due to less order volume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Reduced redundancy from less orders going to the same places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Improved predictability  of resources within distribution centers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i="1" sz="1400">
              <a:solidFill>
                <a:srgbClr val="FF0000"/>
              </a:solidFill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994825" y="4054850"/>
            <a:ext cx="73470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After implementing a smarter recommendation system, the ultimate goal would be to offer a </a:t>
            </a:r>
            <a:r>
              <a:rPr b="1" i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subscription based model </a:t>
            </a:r>
            <a:r>
              <a:rPr i="1" lang="en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where customers spend less time and inventory is less at risk.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Collaborative Filtering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727650" y="1853850"/>
            <a:ext cx="4373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Concept of Collaborative Filtering:  </a:t>
            </a:r>
            <a:r>
              <a:rPr b="1" lang="en"/>
              <a:t>If Alice loves A and B, and Bob loves A, B, and C, then Alice is more likely to love C!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Data can be thought of as a matrix, where: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Rows represent a customer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Columns represent a product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Data are customer ratings of products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"/>
              <a:t>3rd dimension - we propose a time difference           (day or week) for subscription based </a:t>
            </a:r>
            <a:r>
              <a:rPr lang="en"/>
              <a:t>model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7879" y="1475848"/>
            <a:ext cx="3130271" cy="301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7276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of Data</a:t>
            </a:r>
            <a:endParaRPr/>
          </a:p>
        </p:txBody>
      </p:sp>
      <p:sp>
        <p:nvSpPr>
          <p:cNvPr id="131" name="Google Shape;131;p19"/>
          <p:cNvSpPr txBox="1"/>
          <p:nvPr>
            <p:ph idx="1" type="body"/>
          </p:nvPr>
        </p:nvSpPr>
        <p:spPr>
          <a:xfrm>
            <a:off x="727650" y="1853850"/>
            <a:ext cx="4970400" cy="29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Primary sources of data: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Purchasing history of user (~1 year)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Purchasing history of other users who have bought same product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Survey data asking customers for their rating of purchased products 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Possible other sources: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Viewing Click/Search histories and frequencies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Duration  spent viewing products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Search/purchase history outside of Bigbasket (if possible)</a:t>
            </a:r>
            <a:endParaRPr sz="1400"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0225" y="2353175"/>
            <a:ext cx="2055400" cy="25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 rotWithShape="1">
          <a:blip r:embed="rId4">
            <a:alphaModFix/>
          </a:blip>
          <a:srcRect b="6463" l="0" r="0" t="0"/>
          <a:stretch/>
        </p:blipFill>
        <p:spPr>
          <a:xfrm>
            <a:off x="5698050" y="1318650"/>
            <a:ext cx="1930250" cy="16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Preparing the Data for Collaborative Filtering</a:t>
            </a:r>
            <a:endParaRPr/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729450" y="2002675"/>
            <a:ext cx="7688700" cy="28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For filling matrix with rating of users for their purchased goods, we could do as below: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Sending survey list to users and ask them about level of their satisfaction by product.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Clustering users of a household and assigning average existing ratings of a product to Non-existing ones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Estimation of  product rating by volume and frequency in purchase pattern of client (Repurchase rate)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Calculation  similarity of products by methods  same to  </a:t>
            </a:r>
            <a:r>
              <a:rPr b="1" lang="en" sz="1400"/>
              <a:t>Cosine</a:t>
            </a:r>
            <a:r>
              <a:rPr lang="en" sz="1400"/>
              <a:t> and </a:t>
            </a:r>
            <a:r>
              <a:rPr b="1" lang="en" sz="1400"/>
              <a:t>Pearson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Finding</a:t>
            </a:r>
            <a:r>
              <a:rPr lang="en" sz="1400"/>
              <a:t> patterns in observed selection behavior ( item ratings) across community of users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Predict new preferences based on those patterns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the Data</a:t>
            </a:r>
            <a:endParaRPr/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769750" y="1782150"/>
            <a:ext cx="7688700" cy="9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We need a Matrix with rows as Users and columns as Products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Each element of Matrix shows satisfaction of user from product in a scale of 0 to 5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Obviously some items are blank and our main problem is prediction of those blank spots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1"/>
          <p:cNvPicPr preferRelativeResize="0"/>
          <p:nvPr/>
        </p:nvPicPr>
        <p:blipFill rotWithShape="1">
          <a:blip r:embed="rId3">
            <a:alphaModFix/>
          </a:blip>
          <a:srcRect b="39696" l="28475" r="7070" t="33534"/>
          <a:stretch/>
        </p:blipFill>
        <p:spPr>
          <a:xfrm>
            <a:off x="362875" y="2677075"/>
            <a:ext cx="8270598" cy="201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